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8826A-C0D0-45D7-BAAB-017B35ECF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770EF-E270-489F-AD70-91CE0EF932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597E4-0E59-48EB-8DD9-EE8E3A405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7CAA7-FA9E-489E-92CA-2E5EC549C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0A6F9-113E-4A78-984D-05BD8D33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37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F68D7-77C7-4238-9427-F5B5F6539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1AA458-1ABC-437C-9904-3F0816664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784B8-08B5-4A23-BAF5-DB7DF3396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D0CD4-AD80-4199-AB51-958FA27D7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4511F-DBA0-4BBB-838C-BF4B2674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9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1BE89-6236-451C-A69F-577D2E6C9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B9CC7F-69CD-42E8-86AB-345447215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4E4A6-268A-4864-8E0F-23DE1EA81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9E962-6FFA-4624-8354-BB1B5DB9F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1C099-BFB3-4773-A57A-FDDFC9E94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9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4C0E3-8CA6-4790-8289-6B7D735BE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5C45E-F2F2-4215-BD2B-5B0E103FC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8EEC2-807E-4BE9-9CB3-DFA6270CF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C69DE-925F-471E-AB59-143635BF1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4274D-3FC6-45DF-A894-594AAE8E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90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6DE89-7AA1-47AD-918D-3A81F4349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2F0A6-60C0-47FB-B4D8-BFD5AFEDE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F257E-F86D-4CFC-A49D-CD31F8806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4566C-039E-4054-BF01-4149AA38B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E806A-DBED-4B9D-92F8-5E1B822A2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9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C97E1-E8E4-4EF8-B477-345A7D427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5FEC1-6E9F-4F0D-88E6-2C2A3A2D1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EF7F-E3B7-4C39-A9FA-DC760E37B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4B1A2-0A70-4647-B580-D696D5A15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46115-F7AF-4194-B8FA-C1DE2C210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BB760-9DE4-483B-A9C4-E205230E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9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18CC-3685-48BB-BFB8-852738CA7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20EA6-67B3-4C7B-8892-D09665DDB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B591E-BF82-478C-BF1F-AB03E17523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659D62-E942-4911-A430-18DD2C187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255F5D-AE6A-463A-A161-37152717CA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C69CB9-4BED-4876-A6D0-41C98F163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4BC959-D094-4244-8360-1D8699B89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BF740D-0BC0-4616-A025-75E19309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65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9CB94-BD97-484A-A219-D321C2229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7AE6BD-110B-43D3-8DB4-35B3926A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89094E-C904-45ED-97C6-30DF28020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370E88-9F9C-498E-85E1-5994BA113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4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141544-2290-4B66-A2B4-0D0917327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EC0E40-2B8E-45EF-8594-9A778190A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EDB93-D45D-40B9-B8CF-2BA439115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24219-DF64-4F84-86B6-F81781D84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DD8F9-B53B-4BE8-8006-96C8E1F6F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ACD58-4779-4EFC-9297-EA2052FAC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D3C17-7D6A-4CD3-B8EB-09D98A13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DE798-D85F-4161-95B7-DDEEBD82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EBDF4-91C4-4849-BAF7-4F1AE9F2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9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E02A7-018F-49D1-A9C0-ECCCCCEF0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451A91-D8E5-4E5B-A4B2-695E2A8487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BD3D2-B6AA-4BCF-BD15-236E6816A8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7B233-3631-47C1-8CE9-340DA0AB3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0BDE7-C760-4C9B-9DCD-EE698C0F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318BA-B100-4230-A609-F5521E548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22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C03A5E-F4B6-470D-892D-350384BE9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EC250-5A6D-414A-B69A-B5F8DEC7B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0053E-352C-443D-88E6-55608F73C0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21004-E7BD-4B81-B09D-05048F1727F4}" type="datetimeFigureOut">
              <a:rPr lang="en-US" smtClean="0"/>
              <a:t>2/23/2020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83684-317D-460E-81DE-12A64CF13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361E6-E04B-4DF7-A17A-2CE62123D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C24C0-A227-4369-8115-FC67CD029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3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0A9A-D662-4DC9-94B4-C4A00FAE6B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Prototype Cylindrical µ</a:t>
            </a:r>
            <a:r>
              <a:rPr lang="en-US" dirty="0" err="1"/>
              <a:t>Rwell</a:t>
            </a:r>
            <a:r>
              <a:rPr lang="en-US" dirty="0"/>
              <a:t>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EA86BC-583A-4763-8AB5-58C1F2EAFF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Jerry L. Collins II</a:t>
            </a:r>
          </a:p>
          <a:p>
            <a:r>
              <a:rPr lang="en-US" dirty="0"/>
              <a:t>2/21/2020</a:t>
            </a:r>
          </a:p>
        </p:txBody>
      </p:sp>
    </p:spTree>
    <p:extLst>
      <p:ext uri="{BB962C8B-B14F-4D97-AF65-F5344CB8AC3E}">
        <p14:creationId xmlns:p14="http://schemas.microsoft.com/office/powerpoint/2010/main" val="306841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B5846-0815-4771-A71C-449ADA473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pic>
        <p:nvPicPr>
          <p:cNvPr id="5" name="Content Placeholder 4" descr="A picture containing indoor, table, sitting, cup&#10;&#10;Description automatically generated">
            <a:extLst>
              <a:ext uri="{FF2B5EF4-FFF2-40B4-BE49-F238E27FC236}">
                <a16:creationId xmlns:a16="http://schemas.microsoft.com/office/drawing/2014/main" id="{69957B00-0489-426E-8082-E9533C57B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4" t="5491" r="34151" b="17840"/>
          <a:stretch/>
        </p:blipFill>
        <p:spPr>
          <a:xfrm>
            <a:off x="6453188" y="1943100"/>
            <a:ext cx="4900612" cy="444385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BC107E-1995-41C5-914F-8F8F75E8BB86}"/>
              </a:ext>
            </a:extLst>
          </p:cNvPr>
          <p:cNvSpPr txBox="1"/>
          <p:nvPr/>
        </p:nvSpPr>
        <p:spPr>
          <a:xfrm>
            <a:off x="838200" y="1778794"/>
            <a:ext cx="4983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3D Printed Frame printed by Brookhaven National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Sides designed to be (approx.) equal size</a:t>
            </a:r>
          </a:p>
        </p:txBody>
      </p:sp>
    </p:spTree>
    <p:extLst>
      <p:ext uri="{BB962C8B-B14F-4D97-AF65-F5344CB8AC3E}">
        <p14:creationId xmlns:p14="http://schemas.microsoft.com/office/powerpoint/2010/main" val="6560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9DFAF-C1DD-45D0-90BE-98BDF863D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A (Well Fitting Set)- Outer Ring</a:t>
            </a:r>
          </a:p>
        </p:txBody>
      </p:sp>
      <p:pic>
        <p:nvPicPr>
          <p:cNvPr id="5" name="Content Placeholder 4" descr="A close up of a belt&#10;&#10;Description automatically generated">
            <a:extLst>
              <a:ext uri="{FF2B5EF4-FFF2-40B4-BE49-F238E27FC236}">
                <a16:creationId xmlns:a16="http://schemas.microsoft.com/office/drawing/2014/main" id="{F185399B-0F5E-4743-87EE-BBDFA1DF9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39" y="1899862"/>
            <a:ext cx="8954521" cy="4351338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FB61E06-B84D-454B-9595-CA59DAE76FC7}"/>
              </a:ext>
            </a:extLst>
          </p:cNvPr>
          <p:cNvCxnSpPr>
            <a:cxnSpLocks/>
          </p:cNvCxnSpPr>
          <p:nvPr/>
        </p:nvCxnSpPr>
        <p:spPr>
          <a:xfrm>
            <a:off x="2170963" y="3386599"/>
            <a:ext cx="7203112" cy="4240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736CCE-7A2C-42DB-BF26-C3EF89C2728A}"/>
              </a:ext>
            </a:extLst>
          </p:cNvPr>
          <p:cNvCxnSpPr>
            <a:cxnSpLocks/>
          </p:cNvCxnSpPr>
          <p:nvPr/>
        </p:nvCxnSpPr>
        <p:spPr>
          <a:xfrm>
            <a:off x="2047076" y="3246824"/>
            <a:ext cx="7450885" cy="2675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8EF848-05C1-4A94-8A85-A22E65F89F9C}"/>
              </a:ext>
            </a:extLst>
          </p:cNvPr>
          <p:cNvCxnSpPr/>
          <p:nvPr/>
        </p:nvCxnSpPr>
        <p:spPr>
          <a:xfrm>
            <a:off x="5939428" y="4249550"/>
            <a:ext cx="0" cy="65634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9FF30C-65E0-4AC1-AEA7-E17821963F28}"/>
              </a:ext>
            </a:extLst>
          </p:cNvPr>
          <p:cNvCxnSpPr>
            <a:cxnSpLocks/>
          </p:cNvCxnSpPr>
          <p:nvPr/>
        </p:nvCxnSpPr>
        <p:spPr>
          <a:xfrm>
            <a:off x="7083486" y="4075531"/>
            <a:ext cx="58748" cy="1626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F69E0E3-4CB3-4571-AE46-9C20EBDEB40A}"/>
              </a:ext>
            </a:extLst>
          </p:cNvPr>
          <p:cNvSpPr txBox="1"/>
          <p:nvPr/>
        </p:nvSpPr>
        <p:spPr>
          <a:xfrm>
            <a:off x="4601495" y="2914917"/>
            <a:ext cx="326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203mm (expected 203.891mm)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169DA7-8AE7-45B3-961B-E3F25DA51CCC}"/>
              </a:ext>
            </a:extLst>
          </p:cNvPr>
          <p:cNvSpPr txBox="1"/>
          <p:nvPr/>
        </p:nvSpPr>
        <p:spPr>
          <a:xfrm>
            <a:off x="5262223" y="3418210"/>
            <a:ext cx="2052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192.688mm (calc.)</a:t>
            </a:r>
          </a:p>
          <a:p>
            <a:r>
              <a:rPr lang="en-US" dirty="0"/>
              <a:t>193.891 (exp.)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DF3D7E-B8BB-4DFE-B7BF-E0314A96FC85}"/>
              </a:ext>
            </a:extLst>
          </p:cNvPr>
          <p:cNvSpPr txBox="1"/>
          <p:nvPr/>
        </p:nvSpPr>
        <p:spPr>
          <a:xfrm>
            <a:off x="7124123" y="4075531"/>
            <a:ext cx="116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5.156mm</a:t>
            </a:r>
          </a:p>
          <a:p>
            <a:r>
              <a:rPr lang="en-US" dirty="0">
                <a:solidFill>
                  <a:schemeClr val="bg1"/>
                </a:solidFill>
              </a:rPr>
              <a:t>5(exp.)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7A7E65-A025-4432-950F-36E340963AC9}"/>
              </a:ext>
            </a:extLst>
          </p:cNvPr>
          <p:cNvSpPr txBox="1"/>
          <p:nvPr/>
        </p:nvSpPr>
        <p:spPr>
          <a:xfrm>
            <a:off x="4754733" y="4259567"/>
            <a:ext cx="1184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12.014mm</a:t>
            </a:r>
          </a:p>
          <a:p>
            <a:r>
              <a:rPr lang="en-US" dirty="0">
                <a:solidFill>
                  <a:schemeClr val="bg1"/>
                </a:solidFill>
              </a:rPr>
              <a:t>12 (exp.)</a:t>
            </a:r>
          </a:p>
        </p:txBody>
      </p:sp>
    </p:spTree>
    <p:extLst>
      <p:ext uri="{BB962C8B-B14F-4D97-AF65-F5344CB8AC3E}">
        <p14:creationId xmlns:p14="http://schemas.microsoft.com/office/powerpoint/2010/main" val="18838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36B39-8B24-40CC-9D5D-A93DB1494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A- Middle Ring</a:t>
            </a:r>
          </a:p>
        </p:txBody>
      </p:sp>
      <p:pic>
        <p:nvPicPr>
          <p:cNvPr id="5" name="Content Placeholder 4" descr="A picture containing table, sitting&#10;&#10;Description automatically generated">
            <a:extLst>
              <a:ext uri="{FF2B5EF4-FFF2-40B4-BE49-F238E27FC236}">
                <a16:creationId xmlns:a16="http://schemas.microsoft.com/office/drawing/2014/main" id="{FA35F575-EBEB-4B5B-AFDC-7C4DC1534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6" t="13089" r="14841" b="17904"/>
          <a:stretch/>
        </p:blipFill>
        <p:spPr>
          <a:xfrm>
            <a:off x="2291515" y="2169220"/>
            <a:ext cx="7608969" cy="3865235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7AD7709-E380-4FE5-AA5D-25669859F7C0}"/>
              </a:ext>
            </a:extLst>
          </p:cNvPr>
          <p:cNvCxnSpPr>
            <a:cxnSpLocks/>
          </p:cNvCxnSpPr>
          <p:nvPr/>
        </p:nvCxnSpPr>
        <p:spPr>
          <a:xfrm>
            <a:off x="2385305" y="3799185"/>
            <a:ext cx="735354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590E36-B11A-487A-84AA-A043B7367004}"/>
              </a:ext>
            </a:extLst>
          </p:cNvPr>
          <p:cNvCxnSpPr>
            <a:cxnSpLocks/>
          </p:cNvCxnSpPr>
          <p:nvPr/>
        </p:nvCxnSpPr>
        <p:spPr>
          <a:xfrm>
            <a:off x="3075530" y="3945026"/>
            <a:ext cx="5958348" cy="3440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15941A-C4D7-42E3-9BF6-A4B717A82213}"/>
              </a:ext>
            </a:extLst>
          </p:cNvPr>
          <p:cNvCxnSpPr>
            <a:cxnSpLocks/>
          </p:cNvCxnSpPr>
          <p:nvPr/>
        </p:nvCxnSpPr>
        <p:spPr>
          <a:xfrm flipH="1" flipV="1">
            <a:off x="6963205" y="5345978"/>
            <a:ext cx="58310" cy="500283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00BCD14-F3D6-4389-9630-5738FBA9FB87}"/>
              </a:ext>
            </a:extLst>
          </p:cNvPr>
          <p:cNvCxnSpPr>
            <a:cxnSpLocks/>
          </p:cNvCxnSpPr>
          <p:nvPr/>
        </p:nvCxnSpPr>
        <p:spPr>
          <a:xfrm>
            <a:off x="8166673" y="4589698"/>
            <a:ext cx="336258" cy="43713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50DD84-EA7A-4E22-92EE-414708661E14}"/>
              </a:ext>
            </a:extLst>
          </p:cNvPr>
          <p:cNvSpPr txBox="1"/>
          <p:nvPr/>
        </p:nvSpPr>
        <p:spPr>
          <a:xfrm>
            <a:off x="5856991" y="3466455"/>
            <a:ext cx="25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191mm (193.789 exp.)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B143DB-0A07-475D-96AD-97EB49634087}"/>
              </a:ext>
            </a:extLst>
          </p:cNvPr>
          <p:cNvSpPr txBox="1"/>
          <p:nvPr/>
        </p:nvSpPr>
        <p:spPr>
          <a:xfrm>
            <a:off x="6018625" y="3945026"/>
            <a:ext cx="2005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158.64mm (calc.)</a:t>
            </a:r>
          </a:p>
          <a:p>
            <a:r>
              <a:rPr lang="en-US" dirty="0"/>
              <a:t>161.789 (exp.)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D018E5-05A0-4A70-95CD-B671D3D2E7FE}"/>
              </a:ext>
            </a:extLst>
          </p:cNvPr>
          <p:cNvSpPr txBox="1"/>
          <p:nvPr/>
        </p:nvSpPr>
        <p:spPr>
          <a:xfrm>
            <a:off x="6992703" y="5100548"/>
            <a:ext cx="140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11.976mm</a:t>
            </a:r>
          </a:p>
          <a:p>
            <a:r>
              <a:rPr lang="en-US" dirty="0">
                <a:solidFill>
                  <a:schemeClr val="bg1"/>
                </a:solidFill>
              </a:rPr>
              <a:t>12 (exp.)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F257C1-72A4-462C-9B69-20A7B9DDB66A}"/>
              </a:ext>
            </a:extLst>
          </p:cNvPr>
          <p:cNvSpPr txBox="1"/>
          <p:nvPr/>
        </p:nvSpPr>
        <p:spPr>
          <a:xfrm>
            <a:off x="8396744" y="4380502"/>
            <a:ext cx="1368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16.18mm</a:t>
            </a:r>
          </a:p>
          <a:p>
            <a:r>
              <a:rPr lang="en-US" dirty="0">
                <a:solidFill>
                  <a:schemeClr val="bg1"/>
                </a:solidFill>
              </a:rPr>
              <a:t>16 (exp.)</a:t>
            </a:r>
          </a:p>
        </p:txBody>
      </p:sp>
    </p:spTree>
    <p:extLst>
      <p:ext uri="{BB962C8B-B14F-4D97-AF65-F5344CB8AC3E}">
        <p14:creationId xmlns:p14="http://schemas.microsoft.com/office/powerpoint/2010/main" val="3274384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2F927-8078-40B1-B2EB-F0F79D862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A- Inner Ring</a:t>
            </a:r>
          </a:p>
        </p:txBody>
      </p:sp>
      <p:pic>
        <p:nvPicPr>
          <p:cNvPr id="5" name="Content Placeholder 4" descr="A picture containing food, cup, pan, table&#10;&#10;Description automatically generated">
            <a:extLst>
              <a:ext uri="{FF2B5EF4-FFF2-40B4-BE49-F238E27FC236}">
                <a16:creationId xmlns:a16="http://schemas.microsoft.com/office/drawing/2014/main" id="{02390202-CCC5-4A02-9373-8E99FB59C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6" t="8343" r="28018"/>
          <a:stretch/>
        </p:blipFill>
        <p:spPr>
          <a:xfrm>
            <a:off x="3765755" y="2076404"/>
            <a:ext cx="4660490" cy="3988302"/>
          </a:xfr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D5CD41-7A7D-49D6-9D89-CCF975CBD414}"/>
              </a:ext>
            </a:extLst>
          </p:cNvPr>
          <p:cNvCxnSpPr>
            <a:cxnSpLocks/>
          </p:cNvCxnSpPr>
          <p:nvPr/>
        </p:nvCxnSpPr>
        <p:spPr>
          <a:xfrm>
            <a:off x="3852279" y="3173844"/>
            <a:ext cx="449727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ECFFC5-731C-4CCE-8809-2E99AE24189F}"/>
              </a:ext>
            </a:extLst>
          </p:cNvPr>
          <p:cNvCxnSpPr>
            <a:cxnSpLocks/>
          </p:cNvCxnSpPr>
          <p:nvPr/>
        </p:nvCxnSpPr>
        <p:spPr>
          <a:xfrm>
            <a:off x="4052857" y="3399505"/>
            <a:ext cx="4064655" cy="2949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5B0361-5535-49D5-95A2-9887CED9A235}"/>
              </a:ext>
            </a:extLst>
          </p:cNvPr>
          <p:cNvCxnSpPr>
            <a:cxnSpLocks/>
          </p:cNvCxnSpPr>
          <p:nvPr/>
        </p:nvCxnSpPr>
        <p:spPr>
          <a:xfrm>
            <a:off x="6801956" y="4070555"/>
            <a:ext cx="76692" cy="839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CD0473-0BFF-469E-AE88-19168DF85043}"/>
              </a:ext>
            </a:extLst>
          </p:cNvPr>
          <p:cNvCxnSpPr>
            <a:cxnSpLocks/>
          </p:cNvCxnSpPr>
          <p:nvPr/>
        </p:nvCxnSpPr>
        <p:spPr>
          <a:xfrm>
            <a:off x="4259334" y="3768837"/>
            <a:ext cx="241874" cy="167626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E0025FD-3ED5-4D23-B990-B7BABB73365C}"/>
              </a:ext>
            </a:extLst>
          </p:cNvPr>
          <p:cNvSpPr txBox="1"/>
          <p:nvPr/>
        </p:nvSpPr>
        <p:spPr>
          <a:xfrm>
            <a:off x="5215029" y="2802194"/>
            <a:ext cx="2424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159mm (161.281 exp.)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B62838-77EF-4CA0-BA45-14BD318DC772}"/>
              </a:ext>
            </a:extLst>
          </p:cNvPr>
          <p:cNvSpPr txBox="1"/>
          <p:nvPr/>
        </p:nvSpPr>
        <p:spPr>
          <a:xfrm>
            <a:off x="6158926" y="3391768"/>
            <a:ext cx="1362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151.054mm </a:t>
            </a:r>
            <a:r>
              <a:rPr lang="en-US" sz="1400" dirty="0"/>
              <a:t>151.281(exp.)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8D9164-084D-40B0-9B95-7375D99C47C9}"/>
              </a:ext>
            </a:extLst>
          </p:cNvPr>
          <p:cNvSpPr txBox="1"/>
          <p:nvPr/>
        </p:nvSpPr>
        <p:spPr>
          <a:xfrm>
            <a:off x="6840302" y="4065277"/>
            <a:ext cx="148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5.207mm</a:t>
            </a:r>
          </a:p>
          <a:p>
            <a:r>
              <a:rPr lang="en-US" dirty="0">
                <a:solidFill>
                  <a:schemeClr val="bg1"/>
                </a:solidFill>
              </a:rPr>
              <a:t>5 (exp.)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F69561-74F9-4897-84DA-651748E20CC8}"/>
              </a:ext>
            </a:extLst>
          </p:cNvPr>
          <p:cNvSpPr txBox="1"/>
          <p:nvPr/>
        </p:nvSpPr>
        <p:spPr>
          <a:xfrm>
            <a:off x="4417634" y="4695886"/>
            <a:ext cx="1594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72.111mm</a:t>
            </a:r>
          </a:p>
          <a:p>
            <a:r>
              <a:rPr lang="en-US" dirty="0">
                <a:solidFill>
                  <a:schemeClr val="bg1"/>
                </a:solidFill>
              </a:rPr>
              <a:t>72 (exp.)</a:t>
            </a:r>
          </a:p>
        </p:txBody>
      </p:sp>
    </p:spTree>
    <p:extLst>
      <p:ext uri="{BB962C8B-B14F-4D97-AF65-F5344CB8AC3E}">
        <p14:creationId xmlns:p14="http://schemas.microsoft.com/office/powerpoint/2010/main" val="121426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31D92-2B79-400E-934E-7160D9AB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B (Less Well Fitting)- Outer Ring</a:t>
            </a:r>
          </a:p>
        </p:txBody>
      </p:sp>
      <p:pic>
        <p:nvPicPr>
          <p:cNvPr id="9" name="Content Placeholder 8" descr="A close up of a belt&#10;&#10;Description automatically generated">
            <a:extLst>
              <a:ext uri="{FF2B5EF4-FFF2-40B4-BE49-F238E27FC236}">
                <a16:creationId xmlns:a16="http://schemas.microsoft.com/office/drawing/2014/main" id="{8B12E003-53B9-41B5-8BF6-F5DD6A3556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4140" r="7199" b="19802"/>
          <a:stretch/>
        </p:blipFill>
        <p:spPr>
          <a:xfrm>
            <a:off x="1981200" y="2218158"/>
            <a:ext cx="8229600" cy="3309538"/>
          </a:xfr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8264FC-D1B2-471C-8B4B-CDB1E7567825}"/>
              </a:ext>
            </a:extLst>
          </p:cNvPr>
          <p:cNvCxnSpPr>
            <a:cxnSpLocks/>
          </p:cNvCxnSpPr>
          <p:nvPr/>
        </p:nvCxnSpPr>
        <p:spPr>
          <a:xfrm flipV="1">
            <a:off x="2129667" y="3173740"/>
            <a:ext cx="7887438" cy="3084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6F9DACD-470F-48A7-94F3-67ECE20C02EB}"/>
              </a:ext>
            </a:extLst>
          </p:cNvPr>
          <p:cNvCxnSpPr>
            <a:cxnSpLocks/>
          </p:cNvCxnSpPr>
          <p:nvPr/>
        </p:nvCxnSpPr>
        <p:spPr>
          <a:xfrm flipV="1">
            <a:off x="2300748" y="3333022"/>
            <a:ext cx="7610168" cy="29835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3644BBF-AFFD-4BCD-BB6F-3DDD13054192}"/>
              </a:ext>
            </a:extLst>
          </p:cNvPr>
          <p:cNvCxnSpPr/>
          <p:nvPr/>
        </p:nvCxnSpPr>
        <p:spPr>
          <a:xfrm>
            <a:off x="7562974" y="4386959"/>
            <a:ext cx="171082" cy="117987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22B1E2F-7A9A-4F0C-A9B2-B114AE658D70}"/>
              </a:ext>
            </a:extLst>
          </p:cNvPr>
          <p:cNvCxnSpPr>
            <a:cxnSpLocks/>
          </p:cNvCxnSpPr>
          <p:nvPr/>
        </p:nvCxnSpPr>
        <p:spPr>
          <a:xfrm>
            <a:off x="6158926" y="4642792"/>
            <a:ext cx="0" cy="68432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A420A6D-1F73-47AE-8D2C-721B499A2699}"/>
              </a:ext>
            </a:extLst>
          </p:cNvPr>
          <p:cNvSpPr txBox="1"/>
          <p:nvPr/>
        </p:nvSpPr>
        <p:spPr>
          <a:xfrm rot="21431386">
            <a:off x="5203230" y="2937879"/>
            <a:ext cx="308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202.5mm (203.638 expected)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ACBC83-4782-453D-932B-D3D91D64B25D}"/>
              </a:ext>
            </a:extLst>
          </p:cNvPr>
          <p:cNvSpPr txBox="1"/>
          <p:nvPr/>
        </p:nvSpPr>
        <p:spPr>
          <a:xfrm rot="21424083">
            <a:off x="6088401" y="3431936"/>
            <a:ext cx="2316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192.34mm (calc.)</a:t>
            </a:r>
          </a:p>
          <a:p>
            <a:r>
              <a:rPr lang="en-US" dirty="0"/>
              <a:t>193.638mm expected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AA2B16-C9F3-4CC8-8EC6-5A9FDCD3C9CE}"/>
              </a:ext>
            </a:extLst>
          </p:cNvPr>
          <p:cNvSpPr txBox="1"/>
          <p:nvPr/>
        </p:nvSpPr>
        <p:spPr>
          <a:xfrm>
            <a:off x="6158926" y="4642792"/>
            <a:ext cx="1262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11.963mm</a:t>
            </a:r>
          </a:p>
          <a:p>
            <a:r>
              <a:rPr lang="en-US" dirty="0">
                <a:solidFill>
                  <a:schemeClr val="bg1"/>
                </a:solidFill>
              </a:rPr>
              <a:t>(12 exp.)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8C847C-D451-4C44-BEDF-746561CD0A5B}"/>
              </a:ext>
            </a:extLst>
          </p:cNvPr>
          <p:cNvSpPr txBox="1"/>
          <p:nvPr/>
        </p:nvSpPr>
        <p:spPr>
          <a:xfrm>
            <a:off x="7734056" y="4297795"/>
            <a:ext cx="1073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5.08mm (5 exp.)</a:t>
            </a:r>
          </a:p>
        </p:txBody>
      </p:sp>
    </p:spTree>
    <p:extLst>
      <p:ext uri="{BB962C8B-B14F-4D97-AF65-F5344CB8AC3E}">
        <p14:creationId xmlns:p14="http://schemas.microsoft.com/office/powerpoint/2010/main" val="48011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56B13-BF8F-4E65-A8A5-39205C9B1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B- Middle Ring</a:t>
            </a:r>
          </a:p>
        </p:txBody>
      </p:sp>
      <p:pic>
        <p:nvPicPr>
          <p:cNvPr id="5" name="Content Placeholder 4" descr="A picture containing sitting, table, cat, white&#10;&#10;Description automatically generated">
            <a:extLst>
              <a:ext uri="{FF2B5EF4-FFF2-40B4-BE49-F238E27FC236}">
                <a16:creationId xmlns:a16="http://schemas.microsoft.com/office/drawing/2014/main" id="{1CD6AC58-B363-467D-9430-32F54D811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4" t="8072" r="11152" b="20886"/>
          <a:stretch/>
        </p:blipFill>
        <p:spPr>
          <a:xfrm>
            <a:off x="2518041" y="2241755"/>
            <a:ext cx="7155918" cy="3091262"/>
          </a:xfr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AC2DC6-62AF-481E-BC53-5FD21F731DD3}"/>
              </a:ext>
            </a:extLst>
          </p:cNvPr>
          <p:cNvCxnSpPr>
            <a:cxnSpLocks/>
          </p:cNvCxnSpPr>
          <p:nvPr/>
        </p:nvCxnSpPr>
        <p:spPr>
          <a:xfrm flipV="1">
            <a:off x="2618330" y="3356248"/>
            <a:ext cx="6955339" cy="19285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0408E48-EFA3-4B7A-8EE6-D8D53CAFA449}"/>
              </a:ext>
            </a:extLst>
          </p:cNvPr>
          <p:cNvCxnSpPr>
            <a:cxnSpLocks/>
          </p:cNvCxnSpPr>
          <p:nvPr/>
        </p:nvCxnSpPr>
        <p:spPr>
          <a:xfrm flipV="1">
            <a:off x="3421626" y="3575010"/>
            <a:ext cx="5403809" cy="19467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18B03C-329F-4C19-BA50-6886C8B46827}"/>
              </a:ext>
            </a:extLst>
          </p:cNvPr>
          <p:cNvCxnSpPr>
            <a:cxnSpLocks/>
          </p:cNvCxnSpPr>
          <p:nvPr/>
        </p:nvCxnSpPr>
        <p:spPr>
          <a:xfrm>
            <a:off x="7562973" y="4141347"/>
            <a:ext cx="206477" cy="389358"/>
          </a:xfrm>
          <a:prstGeom prst="straightConnector1">
            <a:avLst/>
          </a:prstGeom>
          <a:ln w="28575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91456E3-D4B4-45EA-9E0E-6F1E19625C79}"/>
              </a:ext>
            </a:extLst>
          </p:cNvPr>
          <p:cNvCxnSpPr>
            <a:cxnSpLocks/>
          </p:cNvCxnSpPr>
          <p:nvPr/>
        </p:nvCxnSpPr>
        <p:spPr>
          <a:xfrm>
            <a:off x="6158926" y="4689987"/>
            <a:ext cx="0" cy="54274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63689D-2995-47A6-A87A-FCF0E968D1AA}"/>
              </a:ext>
            </a:extLst>
          </p:cNvPr>
          <p:cNvSpPr txBox="1"/>
          <p:nvPr/>
        </p:nvSpPr>
        <p:spPr>
          <a:xfrm rot="21441320">
            <a:off x="4695886" y="3120214"/>
            <a:ext cx="263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193.5mm (193.536 exp.)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C6A477-F100-47FA-97AD-86085DD99ED0}"/>
              </a:ext>
            </a:extLst>
          </p:cNvPr>
          <p:cNvSpPr txBox="1"/>
          <p:nvPr/>
        </p:nvSpPr>
        <p:spPr>
          <a:xfrm rot="21428982">
            <a:off x="5474744" y="3607277"/>
            <a:ext cx="2247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160.836mm (calc.)</a:t>
            </a:r>
          </a:p>
          <a:p>
            <a:r>
              <a:rPr lang="en-US" dirty="0"/>
              <a:t>161.536 (exp.)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0128B2-D402-40C0-91F4-1BE361DDD0FB}"/>
              </a:ext>
            </a:extLst>
          </p:cNvPr>
          <p:cNvSpPr txBox="1"/>
          <p:nvPr/>
        </p:nvSpPr>
        <p:spPr>
          <a:xfrm>
            <a:off x="6154506" y="4542855"/>
            <a:ext cx="130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11.989mm</a:t>
            </a:r>
          </a:p>
          <a:p>
            <a:r>
              <a:rPr lang="en-US" dirty="0">
                <a:solidFill>
                  <a:schemeClr val="bg1"/>
                </a:solidFill>
              </a:rPr>
              <a:t>12 (exp.)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D06C1F-298E-46D7-A97E-0D509FBE13E4}"/>
              </a:ext>
            </a:extLst>
          </p:cNvPr>
          <p:cNvSpPr txBox="1"/>
          <p:nvPr/>
        </p:nvSpPr>
        <p:spPr>
          <a:xfrm>
            <a:off x="7666211" y="4108900"/>
            <a:ext cx="1374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16.332mm</a:t>
            </a:r>
          </a:p>
          <a:p>
            <a:r>
              <a:rPr lang="en-US" dirty="0">
                <a:solidFill>
                  <a:schemeClr val="bg1"/>
                </a:solidFill>
              </a:rPr>
              <a:t>16 (exp.)</a:t>
            </a:r>
          </a:p>
        </p:txBody>
      </p:sp>
    </p:spTree>
    <p:extLst>
      <p:ext uri="{BB962C8B-B14F-4D97-AF65-F5344CB8AC3E}">
        <p14:creationId xmlns:p14="http://schemas.microsoft.com/office/powerpoint/2010/main" val="789784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FB31-50E4-400D-BF4E-1321650BF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 B- Inner Ring</a:t>
            </a:r>
          </a:p>
        </p:txBody>
      </p:sp>
      <p:pic>
        <p:nvPicPr>
          <p:cNvPr id="5" name="Content Placeholder 4" descr="A picture containing food, cup&#10;&#10;Description automatically generated">
            <a:extLst>
              <a:ext uri="{FF2B5EF4-FFF2-40B4-BE49-F238E27FC236}">
                <a16:creationId xmlns:a16="http://schemas.microsoft.com/office/drawing/2014/main" id="{58C247AB-EA24-45A2-9336-E060A19AAF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3" t="1564" r="26173" b="5702"/>
          <a:stretch/>
        </p:blipFill>
        <p:spPr>
          <a:xfrm>
            <a:off x="3556327" y="1846498"/>
            <a:ext cx="5079345" cy="4035159"/>
          </a:xfr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88107DD-60D8-4482-928D-B8CCC4384F58}"/>
              </a:ext>
            </a:extLst>
          </p:cNvPr>
          <p:cNvCxnSpPr>
            <a:cxnSpLocks/>
          </p:cNvCxnSpPr>
          <p:nvPr/>
        </p:nvCxnSpPr>
        <p:spPr>
          <a:xfrm flipV="1">
            <a:off x="3645801" y="2583917"/>
            <a:ext cx="4866968" cy="1828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899631-E58A-4530-827A-2A2F499AB178}"/>
              </a:ext>
            </a:extLst>
          </p:cNvPr>
          <p:cNvCxnSpPr>
            <a:cxnSpLocks/>
          </p:cNvCxnSpPr>
          <p:nvPr/>
        </p:nvCxnSpPr>
        <p:spPr>
          <a:xfrm flipV="1">
            <a:off x="3893574" y="2766797"/>
            <a:ext cx="4495309" cy="1887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2A0CD4-E59A-48B3-9D5B-137C57F9C41F}"/>
              </a:ext>
            </a:extLst>
          </p:cNvPr>
          <p:cNvCxnSpPr>
            <a:cxnSpLocks/>
          </p:cNvCxnSpPr>
          <p:nvPr/>
        </p:nvCxnSpPr>
        <p:spPr>
          <a:xfrm>
            <a:off x="6223820" y="3569110"/>
            <a:ext cx="0" cy="218866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ED561D9-3BD6-40D4-8FE6-3C66282AE31A}"/>
              </a:ext>
            </a:extLst>
          </p:cNvPr>
          <p:cNvCxnSpPr/>
          <p:nvPr/>
        </p:nvCxnSpPr>
        <p:spPr>
          <a:xfrm>
            <a:off x="7427288" y="3333135"/>
            <a:ext cx="88490" cy="958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3A89730A-160D-437B-B03F-B2FB483A5940}"/>
              </a:ext>
            </a:extLst>
          </p:cNvPr>
          <p:cNvSpPr txBox="1"/>
          <p:nvPr/>
        </p:nvSpPr>
        <p:spPr>
          <a:xfrm rot="21441349">
            <a:off x="5215029" y="2325718"/>
            <a:ext cx="2778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160.5mm (161.028 exp.)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550D68-CC23-48F1-9E3D-0DFB7B31B9B1}"/>
              </a:ext>
            </a:extLst>
          </p:cNvPr>
          <p:cNvSpPr txBox="1"/>
          <p:nvPr/>
        </p:nvSpPr>
        <p:spPr>
          <a:xfrm rot="21438959">
            <a:off x="5591259" y="2857092"/>
            <a:ext cx="2791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151.054mm (151.028 exp.)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0E049E2-68F5-490B-9B50-CE2100C737BB}"/>
              </a:ext>
            </a:extLst>
          </p:cNvPr>
          <p:cNvSpPr txBox="1"/>
          <p:nvPr/>
        </p:nvSpPr>
        <p:spPr>
          <a:xfrm>
            <a:off x="5043947" y="4294108"/>
            <a:ext cx="1250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72.022mm</a:t>
            </a:r>
          </a:p>
          <a:p>
            <a:r>
              <a:rPr lang="en-US" dirty="0">
                <a:solidFill>
                  <a:schemeClr val="bg1"/>
                </a:solidFill>
              </a:rPr>
              <a:t>72 (exp.)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C7E0B6-FCE3-46C8-BBA3-88A36313AE66}"/>
              </a:ext>
            </a:extLst>
          </p:cNvPr>
          <p:cNvSpPr txBox="1"/>
          <p:nvPr/>
        </p:nvSpPr>
        <p:spPr>
          <a:xfrm rot="20386117">
            <a:off x="7225139" y="3289193"/>
            <a:ext cx="108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5.004mm</a:t>
            </a:r>
          </a:p>
          <a:p>
            <a:r>
              <a:rPr lang="en-US" dirty="0">
                <a:solidFill>
                  <a:schemeClr val="bg1"/>
                </a:solidFill>
              </a:rPr>
              <a:t>5(exp.)</a:t>
            </a:r>
          </a:p>
        </p:txBody>
      </p:sp>
    </p:spTree>
    <p:extLst>
      <p:ext uri="{BB962C8B-B14F-4D97-AF65-F5344CB8AC3E}">
        <p14:creationId xmlns:p14="http://schemas.microsoft.com/office/powerpoint/2010/main" val="3769946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7024-C7F0-410D-ADB6-EB567739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Table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2954A9B-31D3-4766-A70A-DB1AC24A40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04868"/>
              </p:ext>
            </p:extLst>
          </p:nvPr>
        </p:nvGraphicFramePr>
        <p:xfrm>
          <a:off x="1542099" y="1860703"/>
          <a:ext cx="9107802" cy="4351350"/>
        </p:xfrm>
        <a:graphic>
          <a:graphicData uri="http://schemas.openxmlformats.org/drawingml/2006/table">
            <a:tbl>
              <a:tblPr/>
              <a:tblGrid>
                <a:gridCol w="676125">
                  <a:extLst>
                    <a:ext uri="{9D8B030D-6E8A-4147-A177-3AD203B41FA5}">
                      <a16:colId xmlns:a16="http://schemas.microsoft.com/office/drawing/2014/main" val="2957507141"/>
                    </a:ext>
                  </a:extLst>
                </a:gridCol>
                <a:gridCol w="755669">
                  <a:extLst>
                    <a:ext uri="{9D8B030D-6E8A-4147-A177-3AD203B41FA5}">
                      <a16:colId xmlns:a16="http://schemas.microsoft.com/office/drawing/2014/main" val="1843291448"/>
                    </a:ext>
                  </a:extLst>
                </a:gridCol>
                <a:gridCol w="981044">
                  <a:extLst>
                    <a:ext uri="{9D8B030D-6E8A-4147-A177-3AD203B41FA5}">
                      <a16:colId xmlns:a16="http://schemas.microsoft.com/office/drawing/2014/main" val="1357059054"/>
                    </a:ext>
                  </a:extLst>
                </a:gridCol>
                <a:gridCol w="1206420">
                  <a:extLst>
                    <a:ext uri="{9D8B030D-6E8A-4147-A177-3AD203B41FA5}">
                      <a16:colId xmlns:a16="http://schemas.microsoft.com/office/drawing/2014/main" val="2057447286"/>
                    </a:ext>
                  </a:extLst>
                </a:gridCol>
                <a:gridCol w="1140132">
                  <a:extLst>
                    <a:ext uri="{9D8B030D-6E8A-4147-A177-3AD203B41FA5}">
                      <a16:colId xmlns:a16="http://schemas.microsoft.com/office/drawing/2014/main" val="177837003"/>
                    </a:ext>
                  </a:extLst>
                </a:gridCol>
                <a:gridCol w="755669">
                  <a:extLst>
                    <a:ext uri="{9D8B030D-6E8A-4147-A177-3AD203B41FA5}">
                      <a16:colId xmlns:a16="http://schemas.microsoft.com/office/drawing/2014/main" val="2257249059"/>
                    </a:ext>
                  </a:extLst>
                </a:gridCol>
                <a:gridCol w="1285963">
                  <a:extLst>
                    <a:ext uri="{9D8B030D-6E8A-4147-A177-3AD203B41FA5}">
                      <a16:colId xmlns:a16="http://schemas.microsoft.com/office/drawing/2014/main" val="3595257662"/>
                    </a:ext>
                  </a:extLst>
                </a:gridCol>
                <a:gridCol w="2306780">
                  <a:extLst>
                    <a:ext uri="{9D8B030D-6E8A-4147-A177-3AD203B41FA5}">
                      <a16:colId xmlns:a16="http://schemas.microsoft.com/office/drawing/2014/main" val="2781358647"/>
                    </a:ext>
                  </a:extLst>
                </a:gridCol>
              </a:tblGrid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Frame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Part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Feature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Theoretical (mm)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Measured (mm)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Deviation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Percent Difference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19849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12.014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 dev. means larger than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theor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69615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944283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203.891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03405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193.891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192.688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-1.203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-0.620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591538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11.976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138102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16.18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62345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193.789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-2.789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02938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161.789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158.64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-3.149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-1.946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473415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72.111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22677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5.207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4.140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693226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161.281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-2.281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-1.414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4463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151.281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151.054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-0.227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719946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11.963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900541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904129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203.638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202.5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-0.559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925104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193.638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192.34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608610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11.989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-0.092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4184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16.332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2.075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678648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193.536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-0.019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724212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161.536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160.836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-0.433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895400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72.022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0.022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0.031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416920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0.080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732188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161.028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160.5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-0.528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-0.328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62417"/>
                  </a:ext>
                </a:extLst>
              </a:tr>
              <a:tr h="17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4581" marR="4581" marT="45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Ring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Inner Diameter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151.028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151.054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0.017</a:t>
                      </a:r>
                    </a:p>
                  </a:txBody>
                  <a:tcPr marL="4581" marR="4581" marT="45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81" marR="4581" marT="45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9714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149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3030</TotalTime>
  <Words>450</Words>
  <Application>Microsoft Office PowerPoint</Application>
  <PresentationFormat>Widescreen</PresentationFormat>
  <Paragraphs>229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Prototype Cylindrical µRwell Update</vt:lpstr>
      <vt:lpstr>Overview</vt:lpstr>
      <vt:lpstr>Frame A (Well Fitting Set)- Outer Ring</vt:lpstr>
      <vt:lpstr>Frame A- Middle Ring</vt:lpstr>
      <vt:lpstr>Frame A- Inner Ring</vt:lpstr>
      <vt:lpstr>Frame B (Less Well Fitting)- Outer Ring</vt:lpstr>
      <vt:lpstr>Frame B- Middle Ring</vt:lpstr>
      <vt:lpstr>Frame B- Inner Ring</vt:lpstr>
      <vt:lpstr>Data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Collins</dc:creator>
  <cp:lastModifiedBy>Kondo Gnanvo</cp:lastModifiedBy>
  <cp:revision>17</cp:revision>
  <dcterms:created xsi:type="dcterms:W3CDTF">2020-02-20T19:06:25Z</dcterms:created>
  <dcterms:modified xsi:type="dcterms:W3CDTF">2020-02-23T19:11:08Z</dcterms:modified>
</cp:coreProperties>
</file>